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0" r:id="rId4"/>
    <p:sldId id="281" r:id="rId5"/>
    <p:sldId id="282" r:id="rId6"/>
    <p:sldId id="279" r:id="rId7"/>
    <p:sldId id="258" r:id="rId8"/>
    <p:sldId id="283" r:id="rId9"/>
    <p:sldId id="266" r:id="rId10"/>
    <p:sldId id="271" r:id="rId11"/>
    <p:sldId id="267" r:id="rId12"/>
    <p:sldId id="274" r:id="rId13"/>
    <p:sldId id="275" r:id="rId14"/>
    <p:sldId id="261" r:id="rId15"/>
    <p:sldId id="269" r:id="rId16"/>
    <p:sldId id="277" r:id="rId17"/>
    <p:sldId id="268" r:id="rId18"/>
    <p:sldId id="276" r:id="rId19"/>
    <p:sldId id="264" r:id="rId20"/>
    <p:sldId id="262" r:id="rId21"/>
    <p:sldId id="272" r:id="rId22"/>
    <p:sldId id="273" r:id="rId23"/>
    <p:sldId id="278" r:id="rId24"/>
    <p:sldId id="26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p:restoredTop sz="55918"/>
  </p:normalViewPr>
  <p:slideViewPr>
    <p:cSldViewPr snapToGrid="0" snapToObjects="1">
      <p:cViewPr varScale="1">
        <p:scale>
          <a:sx n="68" d="100"/>
          <a:sy n="68" d="100"/>
        </p:scale>
        <p:origin x="14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developing a code generator Chipmunk which automatically generates fast packet-processing code using program synthesis. This is joint work with Taegyun, Aatish and Anirudh from NYU and Srinivas from Rutgers.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title of this talk is auto generating fast packet-processing code using program synthesis. So actually we mean generating these fast programs for programmable network substrates in this talk we especially focus on the programmable switch.</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 here we call it internal </a:t>
            </a:r>
            <a:r>
              <a:rPr lang="en-US" sz="1200" b="0" i="0" u="none" strike="noStrike" kern="1200" dirty="0" err="1">
                <a:solidFill>
                  <a:schemeClr val="tx1"/>
                </a:solidFill>
                <a:effectLst/>
                <a:latin typeface="+mn-lt"/>
                <a:ea typeface="+mn-ea"/>
                <a:cs typeface="+mn-cs"/>
              </a:rPr>
              <a:t>cex</a:t>
            </a:r>
            <a:r>
              <a:rPr lang="en-US" sz="1200" b="0" i="0" u="none" strike="noStrike" kern="1200" dirty="0">
                <a:solidFill>
                  <a:schemeClr val="tx1"/>
                </a:solidFill>
                <a:effectLst/>
                <a:latin typeface="+mn-lt"/>
                <a:ea typeface="+mn-ea"/>
                <a:cs typeface="+mn-cs"/>
              </a:rPr>
              <a:t> mode for simplicity. </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Apart from that, there is no QBF solvers which are optimized for program synthesis.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randomly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10</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r>
              <a:rPr lang="en-US" dirty="0"/>
              <a:t>for stateful variables.</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353306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71481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503665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48515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call that internal counterexample mode. We referred from that idea to develop our own version of CEGIS, we call it external counterexample mode.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8226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384589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40493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 adding one obviously true condition in if statement, 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101270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a:t>
            </a:r>
          </a:p>
          <a:p>
            <a:r>
              <a:rPr lang="en-US" sz="1200" b="0" i="0" u="none" strike="noStrike" kern="1200" dirty="0">
                <a:solidFill>
                  <a:schemeClr val="tx1"/>
                </a:solidFill>
                <a:effectLst/>
                <a:latin typeface="+mn-lt"/>
                <a:ea typeface="+mn-ea"/>
                <a:cs typeface="+mn-cs"/>
              </a:rPr>
              <a:t>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fixed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Brief </a:t>
            </a:r>
            <a:r>
              <a:rPr lang="en-US" sz="1200" b="0" i="0" u="none" strike="noStrike" kern="1200">
                <a:solidFill>
                  <a:schemeClr val="tx1"/>
                </a:solidFill>
                <a:effectLst/>
                <a:latin typeface="+mn-lt"/>
                <a:ea typeface="+mn-ea"/>
                <a:cs typeface="+mn-cs"/>
              </a:rPr>
              <a:t>overview the </a:t>
            </a:r>
            <a:endParaRPr lang="en-US" sz="1200" dirty="0"/>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current experiment results have shown the advantages of our Chipmunk mainly in two aspects. For completeness, although we can not guarantee that Chipmunk has 100% completeness for generating code but its performance has already much better than Domino. </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88239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As for further speeding up, can we reduce the program synthesis time by replacing hot code regions with fast implementations using a database of localized code rewrite?  As for realistic simulation, in addition to the program itself, how should we address other resource constraints like memory usage which depends on the workload? Also, can we </a:t>
            </a:r>
            <a:r>
              <a:rPr lang="en-US" sz="1200" dirty="0"/>
              <a:t>Synthesize network programs with bounded inaccuracy over a packet trace?</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The current results encourage us to do more further research including speeding up synthesis time and implement this idea to more programmable substrates.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am welcoming for all feedback. Thank you for listening.</a:t>
            </a:r>
            <a:endParaRPr lang="en-US" b="0" dirty="0">
              <a:effectLst/>
            </a:endParaRPr>
          </a:p>
          <a:p>
            <a:br>
              <a:rPr lang="en-US" b="0" dirty="0">
                <a:effectLst/>
              </a:rPr>
            </a:br>
            <a:br>
              <a:rPr lang="en-US" b="0" dirty="0">
                <a:effectLst/>
              </a:rPr>
            </a:br>
            <a:r>
              <a:rPr lang="en-US" b="0" dirty="0">
                <a:effectLst/>
              </a:rPr>
              <a:t>Synthesis is a good thing to</a:t>
            </a:r>
          </a:p>
          <a:p>
            <a:endParaRPr lang="en-US" b="0" dirty="0">
              <a:effectLst/>
            </a:endParaRPr>
          </a:p>
          <a:p>
            <a:r>
              <a:rPr lang="en-US" b="0" dirty="0">
                <a:effectLst/>
              </a:rPr>
              <a:t>Application in switch</a:t>
            </a:r>
          </a:p>
          <a:p>
            <a:endParaRPr lang="en-US" b="0" dirty="0">
              <a:effectLst/>
            </a:endParaRPr>
          </a:p>
          <a:p>
            <a:r>
              <a:rPr lang="en-US" b="0" dirty="0">
                <a:effectLst/>
              </a:rPr>
              <a:t>Probably the application outside the switches</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a:t>
            </a:fld>
            <a:endParaRPr lang="en-US"/>
          </a:p>
        </p:txBody>
      </p:sp>
    </p:spTree>
    <p:extLst>
      <p:ext uri="{BB962C8B-B14F-4D97-AF65-F5344CB8AC3E}">
        <p14:creationId xmlns:p14="http://schemas.microsoft.com/office/powerpoint/2010/main" val="272672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64853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we map the code generation problem to one program synthesis problem and make full use of the existing program synthesis tools to solve it automatically.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first order logic expression or any other form that is easier to write the expected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will talk about the details in the later slides.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may ask why not design an optimizing compiler to do this stuff automatically? This turns to the second reason. I agree that an optimizing compiler will definitely alleviate the difficulties of generating such fast code, but the process of building one optimizing compiler itself will take quite long time which may not be available for new and evolving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9073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 is a search problem over a large combinatorial search space of programs and the space grows exponentially with the number of bits in the hardware configurations.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p>
          <a:p>
            <a:endParaRPr lang="en-US" dirty="0"/>
          </a:p>
          <a:p>
            <a:r>
              <a:rPr lang="en-US" dirty="0"/>
              <a:t>Second, currently there are more and more mature open-source synthesis tools and promising real-world applications of synthesis. We can foresee the appearance of new and well-developed synthesis tools which can speeding up the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Program Synthesis correspond to a class of techniques that are able to generate a program that follows a series of semantic and syntactic requirements.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and related fields.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 constrains the search space programs using syntactic restrictions.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5486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 which originated from Prof. Armando’s </a:t>
            </a:r>
            <a:r>
              <a:rPr lang="en-US" sz="1200" b="0" i="0" u="none" strike="noStrike" kern="1200" dirty="0" err="1">
                <a:solidFill>
                  <a:schemeClr val="tx1"/>
                </a:solidFill>
                <a:effectLst/>
                <a:latin typeface="+mn-lt"/>
                <a:ea typeface="+mn-ea"/>
                <a:cs typeface="+mn-cs"/>
              </a:rPr>
              <a:t>phD</a:t>
            </a:r>
            <a:r>
              <a:rPr lang="en-US" sz="1200" b="0" i="0" u="none" strike="noStrike" kern="1200" dirty="0">
                <a:solidFill>
                  <a:schemeClr val="tx1"/>
                </a:solidFill>
                <a:effectLst/>
                <a:latin typeface="+mn-lt"/>
                <a:ea typeface="+mn-ea"/>
                <a:cs typeface="+mn-cs"/>
              </a:rPr>
              <a:t> thesis work.</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multiplying the input value by 5. Here ??(2) means the one of the integer values within 2 bits. 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9989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11/7/19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11/7/19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11/7/19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11/7/19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11/7/19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5" name="Picture 4">
            <a:extLst>
              <a:ext uri="{FF2B5EF4-FFF2-40B4-BE49-F238E27FC236}">
                <a16:creationId xmlns:a16="http://schemas.microsoft.com/office/drawing/2014/main" id="{F8BFD4BD-D5F2-E848-AA75-1B13E47EF822}"/>
              </a:ext>
            </a:extLst>
          </p:cNvPr>
          <p:cNvPicPr>
            <a:picLocks noChangeAspect="1"/>
          </p:cNvPicPr>
          <p:nvPr/>
        </p:nvPicPr>
        <p:blipFill rotWithShape="1">
          <a:blip r:embed="rId3"/>
          <a:srcRect l="12383" t="22915" r="14125" b="29079"/>
          <a:stretch/>
        </p:blipFill>
        <p:spPr>
          <a:xfrm>
            <a:off x="694212" y="5203399"/>
            <a:ext cx="5885881" cy="1105378"/>
          </a:xfrm>
          <a:prstGeom prst="rect">
            <a:avLst/>
          </a:prstGeom>
        </p:spPr>
      </p:pic>
      <p:pic>
        <p:nvPicPr>
          <p:cNvPr id="7" name="Picture 6">
            <a:extLst>
              <a:ext uri="{FF2B5EF4-FFF2-40B4-BE49-F238E27FC236}">
                <a16:creationId xmlns:a16="http://schemas.microsoft.com/office/drawing/2014/main" id="{AFF50352-50D1-3F45-A4B5-6A745A0EC3B9}"/>
              </a:ext>
            </a:extLst>
          </p:cNvPr>
          <p:cNvPicPr>
            <a:picLocks noChangeAspect="1"/>
          </p:cNvPicPr>
          <p:nvPr/>
        </p:nvPicPr>
        <p:blipFill>
          <a:blip r:embed="rId4"/>
          <a:stretch>
            <a:fillRect/>
          </a:stretch>
        </p:blipFill>
        <p:spPr>
          <a:xfrm>
            <a:off x="6580093" y="5239257"/>
            <a:ext cx="3496235" cy="946176"/>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0779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5" name="Rounded Rectangle 4">
            <a:extLst>
              <a:ext uri="{FF2B5EF4-FFF2-40B4-BE49-F238E27FC236}">
                <a16:creationId xmlns:a16="http://schemas.microsoft.com/office/drawing/2014/main" id="{4D2E0412-F2CB-9642-8CD8-94E0DEA5653E}"/>
              </a:ext>
            </a:extLst>
          </p:cNvPr>
          <p:cNvSpPr/>
          <p:nvPr/>
        </p:nvSpPr>
        <p:spPr>
          <a:xfrm>
            <a:off x="3038333" y="22198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8" name="Rounded Rectangle 7">
            <a:extLst>
              <a:ext uri="{FF2B5EF4-FFF2-40B4-BE49-F238E27FC236}">
                <a16:creationId xmlns:a16="http://schemas.microsoft.com/office/drawing/2014/main" id="{C69929BB-3949-A749-B3CB-754AA84E703D}"/>
              </a:ext>
            </a:extLst>
          </p:cNvPr>
          <p:cNvSpPr/>
          <p:nvPr/>
        </p:nvSpPr>
        <p:spPr>
          <a:xfrm>
            <a:off x="6372790" y="21833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12" name="U-Turn Arrow 11">
            <a:extLst>
              <a:ext uri="{FF2B5EF4-FFF2-40B4-BE49-F238E27FC236}">
                <a16:creationId xmlns:a16="http://schemas.microsoft.com/office/drawing/2014/main" id="{A4083C9A-4109-0F4F-9D32-7B6C957CBFF0}"/>
              </a:ext>
            </a:extLst>
          </p:cNvPr>
          <p:cNvSpPr/>
          <p:nvPr/>
        </p:nvSpPr>
        <p:spPr>
          <a:xfrm rot="10800000">
            <a:off x="4743616" y="36010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343814"/>
                <a:ext cx="2861583" cy="707886"/>
              </a:xfrm>
              <a:prstGeom prst="rect">
                <a:avLst/>
              </a:prstGeom>
              <a:noFill/>
            </p:spPr>
            <p:txBody>
              <a:bodyPr wrap="square" rtlCol="0">
                <a:spAutoFit/>
              </a:bodyPr>
              <a:lstStyle/>
              <a:p>
                <a:pPr algn="ctr"/>
                <a:r>
                  <a:rPr lang="en-US" sz="2000" dirty="0"/>
                  <a:t>Verify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343814"/>
                <a:ext cx="2861583" cy="707886"/>
              </a:xfrm>
              <a:prstGeom prst="rect">
                <a:avLst/>
              </a:prstGeom>
              <a:blipFill>
                <a:blip r:embed="rId3"/>
                <a:stretch>
                  <a:fillRect l="-1762" t="-5357" r="-396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2378494"/>
                <a:ext cx="2734232" cy="707886"/>
              </a:xfrm>
              <a:prstGeom prst="rect">
                <a:avLst/>
              </a:prstGeom>
              <a:noFill/>
            </p:spPr>
            <p:txBody>
              <a:bodyPr wrap="square" rtlCol="0">
                <a:spAutoFit/>
              </a:bodyPr>
              <a:lstStyle/>
              <a:p>
                <a:pPr algn="ctr"/>
                <a:r>
                  <a:rPr lang="en-US" sz="2000" dirty="0"/>
                  <a:t>Synthesize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2378494"/>
                <a:ext cx="2734232" cy="707886"/>
              </a:xfrm>
              <a:prstGeom prst="rect">
                <a:avLst/>
              </a:prstGeom>
              <a:blipFill>
                <a:blip r:embed="rId4"/>
                <a:stretch>
                  <a:fillRect t="-3509" b="-1403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D8D8D99-5C5A-8C46-8DF0-5AEBDED3A64F}"/>
              </a:ext>
            </a:extLst>
          </p:cNvPr>
          <p:cNvSpPr txBox="1"/>
          <p:nvPr/>
        </p:nvSpPr>
        <p:spPr>
          <a:xfrm>
            <a:off x="4919913" y="8565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2405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44872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33818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26266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45693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99526" y="33635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14394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26142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33882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17858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D7CA6F4-BFF8-A244-9406-39C9E8EECE5F}"/>
              </a:ext>
            </a:extLst>
          </p:cNvPr>
          <p:cNvSpPr/>
          <p:nvPr/>
        </p:nvSpPr>
        <p:spPr>
          <a:xfrm>
            <a:off x="1554979" y="10245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a:latin typeface="Calibri"/>
              </a:rPr>
              <a:t>Counterexample Guided Inductive Synthesis</a:t>
            </a:r>
            <a:endParaRPr lang="en-US" sz="3800" dirty="0">
              <a:latin typeface="Calibri"/>
            </a:endParaRPr>
          </a:p>
        </p:txBody>
      </p:sp>
      <p:sp>
        <p:nvSpPr>
          <p:cNvPr id="22" name="Title 1">
            <a:extLst>
              <a:ext uri="{FF2B5EF4-FFF2-40B4-BE49-F238E27FC236}">
                <a16:creationId xmlns:a16="http://schemas.microsoft.com/office/drawing/2014/main" id="{09B9B27F-6AA2-6F42-994D-B19CA356E8AF}"/>
              </a:ext>
            </a:extLst>
          </p:cNvPr>
          <p:cNvSpPr txBox="1">
            <a:spLocks/>
          </p:cNvSpPr>
          <p:nvPr/>
        </p:nvSpPr>
        <p:spPr>
          <a:xfrm>
            <a:off x="270934" y="5103130"/>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by providing the skeleton</a:t>
            </a:r>
          </a:p>
        </p:txBody>
      </p:sp>
    </p:spTree>
    <p:extLst>
      <p:ext uri="{BB962C8B-B14F-4D97-AF65-F5344CB8AC3E}">
        <p14:creationId xmlns:p14="http://schemas.microsoft.com/office/powerpoint/2010/main" val="126546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cxnSp>
        <p:nvCxnSpPr>
          <p:cNvPr id="278" name="Straight Arrow Connector 277">
            <a:extLst>
              <a:ext uri="{FF2B5EF4-FFF2-40B4-BE49-F238E27FC236}">
                <a16:creationId xmlns:a16="http://schemas.microsoft.com/office/drawing/2014/main" id="{2AC5412D-F3FB-C241-9F90-9A8876D6D100}"/>
              </a:ext>
            </a:extLst>
          </p:cNvPr>
          <p:cNvCxnSpPr>
            <a:cxnSpLocks/>
            <a:stCxn id="274" idx="3"/>
            <a:endCxn id="286" idx="1"/>
          </p:cNvCxnSpPr>
          <p:nvPr/>
        </p:nvCxnSpPr>
        <p:spPr>
          <a:xfrm flipV="1">
            <a:off x="2828003" y="3517793"/>
            <a:ext cx="186561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660A5FDF-48E8-1243-8A76-D80B5EF095AF}"/>
              </a:ext>
            </a:extLst>
          </p:cNvPr>
          <p:cNvSpPr txBox="1"/>
          <p:nvPr/>
        </p:nvSpPr>
        <p:spPr>
          <a:xfrm>
            <a:off x="2988187" y="3265157"/>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5984815" y="1781857"/>
            <a:ext cx="5135317" cy="372090"/>
          </a:xfrm>
          <a:prstGeom prst="rect">
            <a:avLst/>
          </a:prstGeom>
          <a:noFill/>
        </p:spPr>
        <p:txBody>
          <a:bodyPr wrap="none" rtlCol="0">
            <a:spAutoFit/>
          </a:bodyPr>
          <a:lstStyle/>
          <a:p>
            <a:r>
              <a:rPr lang="en-US" sz="1818" dirty="0"/>
              <a:t>Banzai simulator for programmable switch hardware</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Structure</a:t>
            </a:r>
            <a:r>
              <a:rPr kumimoji="0" lang="zh-CN" altLang="en-US" sz="3800" b="0" i="0" u="none" strike="noStrike" kern="1200" cap="none" spc="0" normalizeH="0" baseline="0" noProof="0" dirty="0">
                <a:ln>
                  <a:noFill/>
                </a:ln>
                <a:solidFill>
                  <a:srgbClr val="0000FF"/>
                </a:solidFill>
                <a:effectLst/>
                <a:uLnTx/>
                <a:uFillTx/>
                <a:latin typeface="Calibri"/>
                <a:ea typeface="+mj-ea"/>
                <a:cs typeface="+mj-cs"/>
              </a:rPr>
              <a:t> </a:t>
            </a:r>
            <a:r>
              <a:rPr kumimoji="0" lang="en-US" altLang="zh-CN" sz="3800" b="0" i="0" u="none" strike="noStrike" kern="1200" cap="none" spc="0" normalizeH="0" baseline="0" noProof="0" dirty="0">
                <a:ln>
                  <a:noFill/>
                </a:ln>
                <a:solidFill>
                  <a:srgbClr val="0000FF"/>
                </a:solidFill>
                <a:effectLst/>
                <a:uLnTx/>
                <a:uFillTx/>
                <a:latin typeface="Calibri"/>
                <a:ea typeface="+mj-ea"/>
                <a:cs typeface="+mj-cs"/>
              </a:rPr>
              <a:t>or PISA simulator</a:t>
            </a: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80" name="Title 1">
            <a:extLst>
              <a:ext uri="{FF2B5EF4-FFF2-40B4-BE49-F238E27FC236}">
                <a16:creationId xmlns:a16="http://schemas.microsoft.com/office/drawing/2014/main" id="{1AA4D9DC-7FEC-594B-9213-43FA6F69D331}"/>
              </a:ext>
            </a:extLst>
          </p:cNvPr>
          <p:cNvSpPr txBox="1">
            <a:spLocks/>
          </p:cNvSpPr>
          <p:nvPr/>
        </p:nvSpPr>
        <p:spPr>
          <a:xfrm>
            <a:off x="255313" y="5275124"/>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State variable </a:t>
            </a:r>
            <a:r>
              <a:rPr lang="en-US" sz="2400" dirty="0">
                <a:solidFill>
                  <a:schemeClr val="tx1"/>
                </a:solidFill>
                <a:latin typeface="Calibri"/>
                <a:sym typeface="Wingdings" pitchFamily="2" charset="2"/>
              </a:rPr>
              <a:t> Stateful ALU; Packet field  Stateless ALU</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Abstract out a switch computation flow into a 2D grid of ALU</a:t>
            </a:r>
          </a:p>
        </p:txBody>
      </p:sp>
    </p:spTree>
    <p:extLst>
      <p:ext uri="{BB962C8B-B14F-4D97-AF65-F5344CB8AC3E}">
        <p14:creationId xmlns:p14="http://schemas.microsoft.com/office/powerpoint/2010/main" val="21680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5396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32050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Optimization methods to speed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172734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4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343434" y="2683252"/>
            <a:ext cx="897723" cy="707886"/>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94075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601100" y="379773"/>
            <a:ext cx="2624758" cy="369332"/>
          </a:xfrm>
          <a:prstGeom prst="rect">
            <a:avLst/>
          </a:prstGeom>
        </p:spPr>
        <p:txBody>
          <a:bodyPr wrap="none">
            <a:spAutoFit/>
          </a:bodyPr>
          <a:lstStyle/>
          <a:p>
            <a:r>
              <a:rPr lang="en-US" b="1" dirty="0"/>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spTree>
    <p:extLst>
      <p:ext uri="{BB962C8B-B14F-4D97-AF65-F5344CB8AC3E}">
        <p14:creationId xmlns:p14="http://schemas.microsoft.com/office/powerpoint/2010/main" val="82951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601100" y="355059"/>
            <a:ext cx="4893584" cy="369332"/>
          </a:xfrm>
          <a:prstGeom prst="rect">
            <a:avLst/>
          </a:prstGeom>
        </p:spPr>
        <p:txBody>
          <a:bodyPr wrap="none">
            <a:spAutoFit/>
          </a:bodyPr>
          <a:lstStyle/>
          <a:p>
            <a:r>
              <a:rPr lang="en-US" b="1"/>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2489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b="1"/>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276350"/>
            <a:ext cx="8211861"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67639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198120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25674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848305" y="3089516"/>
            <a:ext cx="4429126" cy="369332"/>
          </a:xfrm>
          <a:prstGeom prst="rect">
            <a:avLst/>
          </a:prstGeom>
          <a:noFill/>
        </p:spPr>
        <p:txBody>
          <a:bodyPr wrap="square" rtlCol="0">
            <a:spAutoFit/>
          </a:bodyPr>
          <a:lstStyle/>
          <a:p>
            <a:r>
              <a:rPr lang="en-US" dirty="0"/>
              <a:t>Arithmetic</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742919" y="3124834"/>
            <a:ext cx="4429126" cy="369332"/>
          </a:xfrm>
          <a:prstGeom prst="rect">
            <a:avLst/>
          </a:prstGeom>
          <a:noFill/>
        </p:spPr>
        <p:txBody>
          <a:bodyPr wrap="square" rtlCol="0">
            <a:spAutoFit/>
          </a:bodyPr>
          <a:lstStyle/>
          <a:p>
            <a:r>
              <a:rPr lang="en-US" dirty="0"/>
              <a:t>Relation</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369332"/>
          </a:xfrm>
          <a:prstGeom prst="rect">
            <a:avLst/>
          </a:prstGeom>
          <a:noFill/>
        </p:spPr>
        <p:txBody>
          <a:bodyPr wrap="square" rtlCol="0">
            <a:spAutoFit/>
          </a:bodyPr>
          <a:lstStyle/>
          <a:p>
            <a:r>
              <a:rPr lang="en-US" dirty="0"/>
              <a:t>Condition</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715048" y="3138536"/>
            <a:ext cx="1305583" cy="369332"/>
          </a:xfrm>
          <a:prstGeom prst="rect">
            <a:avLst/>
          </a:prstGeom>
          <a:noFill/>
        </p:spPr>
        <p:txBody>
          <a:bodyPr wrap="square" rtlCol="0">
            <a:spAutoFit/>
          </a:bodyPr>
          <a:lstStyle/>
          <a:p>
            <a:r>
              <a:rPr lang="en-US" dirty="0"/>
              <a:t>Boolean</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30733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78242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838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Benchmark introduction</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89433"/>
            <a:ext cx="6932140"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Add (1==1)</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dirty="0"/>
              <a:t>Switch the order of statement within if </a:t>
            </a:r>
          </a:p>
        </p:txBody>
      </p:sp>
      <p:sp>
        <p:nvSpPr>
          <p:cNvPr id="6" name="TextBox 5">
            <a:extLst>
              <a:ext uri="{FF2B5EF4-FFF2-40B4-BE49-F238E27FC236}">
                <a16:creationId xmlns:a16="http://schemas.microsoft.com/office/drawing/2014/main" id="{5EDC3E62-9309-6C4A-8691-357902D7B937}"/>
              </a:ext>
            </a:extLst>
          </p:cNvPr>
          <p:cNvSpPr txBox="1"/>
          <p:nvPr/>
        </p:nvSpPr>
        <p:spPr>
          <a:xfrm>
            <a:off x="926757" y="1389809"/>
            <a:ext cx="6932140" cy="369332"/>
          </a:xfrm>
          <a:prstGeom prst="rect">
            <a:avLst/>
          </a:prstGeom>
          <a:noFill/>
        </p:spPr>
        <p:txBody>
          <a:bodyPr wrap="square" rtlCol="0">
            <a:spAutoFit/>
          </a:bodyPr>
          <a:lstStyle/>
          <a:p>
            <a:r>
              <a:rPr lang="en-US" b="1"/>
              <a:t>Totally three ways to generate mutator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3097430"/>
            <a:ext cx="7393460" cy="369332"/>
          </a:xfrm>
          <a:prstGeom prst="rect">
            <a:avLst/>
          </a:prstGeom>
        </p:spPr>
        <p:txBody>
          <a:bodyPr wrap="square">
            <a:spAutoFit/>
          </a:bodyPr>
          <a:lstStyle/>
          <a:p>
            <a:r>
              <a:rPr lang="en-US"/>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4159259"/>
            <a:ext cx="6820930" cy="369332"/>
          </a:xfrm>
          <a:prstGeom prst="rect">
            <a:avLst/>
          </a:prstGeom>
        </p:spPr>
        <p:txBody>
          <a:bodyPr wrap="square">
            <a:spAutoFit/>
          </a:bodyPr>
          <a:lstStyle/>
          <a:p>
            <a:r>
              <a:rPr lang="en-US"/>
              <a:t>if (condition_1 &amp;&amp; condition_2) -----&gt; if (condition_2 &amp;&amp; condition_1)</a:t>
            </a:r>
          </a:p>
        </p:txBody>
      </p:sp>
      <p:sp>
        <p:nvSpPr>
          <p:cNvPr id="8" name="Rectangle 7">
            <a:extLst>
              <a:ext uri="{FF2B5EF4-FFF2-40B4-BE49-F238E27FC236}">
                <a16:creationId xmlns:a16="http://schemas.microsoft.com/office/drawing/2014/main" id="{9371B809-CEB2-674E-A509-DAAD50B43576}"/>
              </a:ext>
            </a:extLst>
          </p:cNvPr>
          <p:cNvSpPr/>
          <p:nvPr/>
        </p:nvSpPr>
        <p:spPr>
          <a:xfrm>
            <a:off x="4662620" y="1990304"/>
            <a:ext cx="6820930" cy="369332"/>
          </a:xfrm>
          <a:prstGeom prst="rect">
            <a:avLst/>
          </a:prstGeom>
        </p:spPr>
        <p:txBody>
          <a:bodyPr wrap="square">
            <a:spAutoFit/>
          </a:bodyPr>
          <a:lstStyle/>
          <a:p>
            <a:r>
              <a:rPr lang="en-US"/>
              <a:t>if (condition_1) {do A;} -----&gt; if (condition_1 &amp;&amp; 1==1) {do A;}</a:t>
            </a:r>
          </a:p>
        </p:txBody>
      </p:sp>
      <p:sp>
        <p:nvSpPr>
          <p:cNvPr id="9" name="Oval 8">
            <a:extLst>
              <a:ext uri="{FF2B5EF4-FFF2-40B4-BE49-F238E27FC236}">
                <a16:creationId xmlns:a16="http://schemas.microsoft.com/office/drawing/2014/main" id="{8C472178-6F34-FF4F-A217-9AD4A995DDB2}"/>
              </a:ext>
            </a:extLst>
          </p:cNvPr>
          <p:cNvSpPr/>
          <p:nvPr/>
        </p:nvSpPr>
        <p:spPr>
          <a:xfrm>
            <a:off x="9045146" y="1841337"/>
            <a:ext cx="80319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02F55D-7C94-3844-AF03-590419D54FC3}"/>
              </a:ext>
            </a:extLst>
          </p:cNvPr>
          <p:cNvSpPr/>
          <p:nvPr/>
        </p:nvSpPr>
        <p:spPr>
          <a:xfrm>
            <a:off x="8625016" y="293747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Manually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92703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4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a:bodyPr>
          <a:lstStyle/>
          <a:p>
            <a:r>
              <a:rPr lang="en-US" dirty="0"/>
              <a:t>Lots of programmable network devices (e.g., switch, </a:t>
            </a:r>
            <a:r>
              <a:rPr lang="en-US" dirty="0" err="1"/>
              <a:t>smartNIC</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 but hard to write optimized code. Because of two main reasons:</a:t>
            </a:r>
          </a:p>
          <a:p>
            <a:endParaRPr lang="en-US" dirty="0"/>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5168720" y="1867087"/>
            <a:ext cx="2264142" cy="2066738"/>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BB09A7EC-2771-4A4D-9508-C61066C5F9F0}"/>
              </a:ext>
            </a:extLst>
          </p:cNvPr>
          <p:cNvSpPr/>
          <p:nvPr/>
        </p:nvSpPr>
        <p:spPr>
          <a:xfrm>
            <a:off x="1600200" y="1766225"/>
            <a:ext cx="1905000" cy="1662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Internet</a:t>
            </a:r>
          </a:p>
          <a:p>
            <a:pPr algn="ctr"/>
            <a:r>
              <a:rPr lang="en-US" b="1" dirty="0">
                <a:solidFill>
                  <a:srgbClr val="0070C0"/>
                </a:solidFill>
              </a:rPr>
              <a:t>Of </a:t>
            </a:r>
          </a:p>
          <a:p>
            <a:pPr algn="ctr"/>
            <a:r>
              <a:rPr lang="en-US" b="1" dirty="0">
                <a:solidFill>
                  <a:srgbClr val="0070C0"/>
                </a:solidFill>
              </a:rPr>
              <a:t>Things</a:t>
            </a:r>
          </a:p>
        </p:txBody>
      </p:sp>
      <p:sp>
        <p:nvSpPr>
          <p:cNvPr id="8" name="Oval 7">
            <a:extLst>
              <a:ext uri="{FF2B5EF4-FFF2-40B4-BE49-F238E27FC236}">
                <a16:creationId xmlns:a16="http://schemas.microsoft.com/office/drawing/2014/main" id="{77DD3841-B5FA-0141-BD7D-94CBEFFD7E6F}"/>
              </a:ext>
            </a:extLst>
          </p:cNvPr>
          <p:cNvSpPr/>
          <p:nvPr/>
        </p:nvSpPr>
        <p:spPr>
          <a:xfrm>
            <a:off x="1600200" y="3520196"/>
            <a:ext cx="1905000" cy="1775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Artificial</a:t>
            </a:r>
          </a:p>
          <a:p>
            <a:pPr algn="ctr"/>
            <a:r>
              <a:rPr lang="en-US" b="1" dirty="0">
                <a:solidFill>
                  <a:srgbClr val="0070C0"/>
                </a:solidFill>
              </a:rPr>
              <a:t>Intelligence</a:t>
            </a:r>
          </a:p>
        </p:txBody>
      </p:sp>
      <p:sp>
        <p:nvSpPr>
          <p:cNvPr id="9" name="Right Arrow 8">
            <a:extLst>
              <a:ext uri="{FF2B5EF4-FFF2-40B4-BE49-F238E27FC236}">
                <a16:creationId xmlns:a16="http://schemas.microsoft.com/office/drawing/2014/main" id="{691C437B-0711-3E41-827D-56BB53F7810B}"/>
              </a:ext>
            </a:extLst>
          </p:cNvPr>
          <p:cNvSpPr/>
          <p:nvPr/>
        </p:nvSpPr>
        <p:spPr>
          <a:xfrm>
            <a:off x="3797120" y="3057525"/>
            <a:ext cx="1371600" cy="876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F9B7E0-547C-5049-923C-9B6D7D5DD024}"/>
              </a:ext>
            </a:extLst>
          </p:cNvPr>
          <p:cNvPicPr>
            <a:picLocks noChangeAspect="1"/>
          </p:cNvPicPr>
          <p:nvPr/>
        </p:nvPicPr>
        <p:blipFill>
          <a:blip r:embed="rId4"/>
          <a:stretch>
            <a:fillRect/>
          </a:stretch>
        </p:blipFill>
        <p:spPr>
          <a:xfrm>
            <a:off x="7851602" y="1867087"/>
            <a:ext cx="1905000" cy="1905000"/>
          </a:xfrm>
          <a:prstGeom prst="rect">
            <a:avLst/>
          </a:prstGeom>
        </p:spPr>
      </p:pic>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5"/>
          <a:stretch>
            <a:fillRect/>
          </a:stretch>
        </p:blipFill>
        <p:spPr>
          <a:xfrm>
            <a:off x="6248584" y="3751869"/>
            <a:ext cx="2438218" cy="1698625"/>
          </a:xfrm>
          <a:prstGeom prst="rect">
            <a:avLst/>
          </a:prstGeom>
        </p:spPr>
      </p:pic>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67910"/>
            <a:ext cx="6932140" cy="1477328"/>
          </a:xfrm>
          <a:prstGeom prst="rect">
            <a:avLst/>
          </a:prstGeom>
          <a:noFill/>
        </p:spPr>
        <p:txBody>
          <a:bodyPr wrap="square" rtlCol="0">
            <a:spAutoFit/>
          </a:bodyPr>
          <a:lstStyle/>
          <a:p>
            <a:pPr marL="285750" indent="-285750">
              <a:buFont typeface="Arial" panose="020B0604020202020204" pitchFamily="34" charset="0"/>
              <a:buChar char="•"/>
            </a:pPr>
            <a:r>
              <a:rPr lang="en-US" b="1"/>
              <a:t>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Resource usage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Compilation time </a:t>
            </a:r>
          </a:p>
        </p:txBody>
      </p:sp>
      <p:sp>
        <p:nvSpPr>
          <p:cNvPr id="6" name="TextBox 5">
            <a:extLst>
              <a:ext uri="{FF2B5EF4-FFF2-40B4-BE49-F238E27FC236}">
                <a16:creationId xmlns:a16="http://schemas.microsoft.com/office/drawing/2014/main" id="{922F54D0-C445-5246-B19F-2D7BF091539A}"/>
              </a:ext>
            </a:extLst>
          </p:cNvPr>
          <p:cNvSpPr txBox="1"/>
          <p:nvPr/>
        </p:nvSpPr>
        <p:spPr>
          <a:xfrm>
            <a:off x="926757" y="1488665"/>
            <a:ext cx="6932140" cy="369332"/>
          </a:xfrm>
          <a:prstGeom prst="rect">
            <a:avLst/>
          </a:prstGeom>
          <a:noFill/>
        </p:spPr>
        <p:txBody>
          <a:bodyPr wrap="square" rtlCol="0">
            <a:spAutoFit/>
          </a:bodyPr>
          <a:lstStyle/>
          <a:p>
            <a:r>
              <a:rPr lang="en-US" b="1"/>
              <a:t>Compare Chipmunk with Domino in three aspects</a:t>
            </a:r>
          </a:p>
        </p:txBody>
      </p:sp>
    </p:spTree>
    <p:extLst>
      <p:ext uri="{BB962C8B-B14F-4D97-AF65-F5344CB8AC3E}">
        <p14:creationId xmlns:p14="http://schemas.microsoft.com/office/powerpoint/2010/main" val="224956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69483137"/>
              </p:ext>
            </p:extLst>
          </p:nvPr>
        </p:nvGraphicFramePr>
        <p:xfrm>
          <a:off x="605481" y="2465036"/>
          <a:ext cx="10383796" cy="333756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tc>
                  <a:txBody>
                    <a:bodyPr/>
                    <a:lstStyle/>
                    <a:p>
                      <a:r>
                        <a:rPr lang="en-US">
                          <a:solidFill>
                            <a:schemeClr val="tx1"/>
                          </a:solidFill>
                        </a:rPr>
                        <a:t>Compilation time (sec)</a:t>
                      </a:r>
                      <a:endParaRPr lang="en-US"/>
                    </a:p>
                  </a:txBody>
                  <a:tcPr/>
                </a:tc>
                <a:extLst>
                  <a:ext uri="{0D108BD9-81ED-4DB2-BD59-A6C34878D82A}">
                    <a16:rowId xmlns:a16="http://schemas.microsoft.com/office/drawing/2014/main" val="1851333489"/>
                  </a:ext>
                </a:extLst>
              </a:tr>
              <a:tr h="370840">
                <a:tc>
                  <a:txBody>
                    <a:bodyPr/>
                    <a:lstStyle/>
                    <a:p>
                      <a:r>
                        <a:rPr lang="en-US"/>
                        <a:t>RCP</a:t>
                      </a:r>
                    </a:p>
                  </a:txBody>
                  <a:tcPr/>
                </a:tc>
                <a:tc>
                  <a:txBody>
                    <a:bodyPr/>
                    <a:lstStyle/>
                    <a:p>
                      <a:r>
                        <a:rPr lang="en-US"/>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ltLang="zh-CN"/>
                        <a:t>17.7</a:t>
                      </a: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90%</a:t>
                      </a:r>
                    </a:p>
                  </a:txBody>
                  <a:tcPr/>
                </a:tc>
                <a:tc>
                  <a:txBody>
                    <a:bodyPr/>
                    <a:lstStyle/>
                    <a:p>
                      <a:r>
                        <a:rPr lang="en-US" altLang="zh-CN"/>
                        <a:t>2295</a:t>
                      </a:r>
                      <a:endParaRPr lang="en-US"/>
                    </a:p>
                  </a:txBody>
                  <a:tcPr/>
                </a:tc>
                <a:extLst>
                  <a:ext uri="{0D108BD9-81ED-4DB2-BD59-A6C34878D82A}">
                    <a16:rowId xmlns:a16="http://schemas.microsoft.com/office/drawing/2014/main" val="2686257392"/>
                  </a:ext>
                </a:extLst>
              </a:tr>
              <a:tr h="370840">
                <a:tc>
                  <a:txBody>
                    <a:bodyPr/>
                    <a:lstStyle/>
                    <a:p>
                      <a:r>
                        <a:rPr lang="en-US"/>
                        <a:t>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7.3</a:t>
                      </a:r>
                      <a:endParaRPr lang="en-US"/>
                    </a:p>
                  </a:txBody>
                  <a:tcPr/>
                </a:tc>
                <a:extLst>
                  <a:ext uri="{0D108BD9-81ED-4DB2-BD59-A6C34878D82A}">
                    <a16:rowId xmlns:a16="http://schemas.microsoft.com/office/drawing/2014/main" val="4077813475"/>
                  </a:ext>
                </a:extLst>
              </a:tr>
              <a:tr h="370840">
                <a:tc>
                  <a:txBody>
                    <a:bodyPr/>
                    <a:lstStyle/>
                    <a:p>
                      <a:r>
                        <a:rPr lang="en-US"/>
                        <a:t>BLUE (increase)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10.7</a:t>
                      </a:r>
                      <a:endParaRPr lang="en-US"/>
                    </a:p>
                  </a:txBody>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52.5</a:t>
                      </a:r>
                      <a:endParaRPr lang="en-US"/>
                    </a:p>
                  </a:txBody>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r>
                        <a:rPr lang="en-US"/>
                        <a:t>70% (timeout)</a:t>
                      </a:r>
                    </a:p>
                  </a:txBody>
                  <a:tcPr/>
                </a:tc>
                <a:tc>
                  <a:txBody>
                    <a:bodyPr/>
                    <a:lstStyle/>
                    <a:p>
                      <a:r>
                        <a:rPr lang="en-US"/>
                        <a:t>100%</a:t>
                      </a:r>
                    </a:p>
                  </a:txBody>
                  <a:tcPr/>
                </a:tc>
                <a:tc>
                  <a:txBody>
                    <a:bodyPr/>
                    <a:lstStyle/>
                    <a:p>
                      <a:r>
                        <a:rPr lang="en-US" altLang="zh-CN"/>
                        <a:t>3648</a:t>
                      </a:r>
                      <a:endParaRPr lang="en-US"/>
                    </a:p>
                  </a:txBody>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7.7</a:t>
                      </a:r>
                      <a:endParaRPr lang="en-US"/>
                    </a:p>
                  </a:txBody>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flow reordering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8.3</a:t>
                      </a:r>
                      <a:endParaRPr lang="en-US"/>
                    </a:p>
                  </a:txBody>
                  <a:tcPr/>
                </a:tc>
                <a:extLst>
                  <a:ext uri="{0D108BD9-81ED-4DB2-BD59-A6C34878D82A}">
                    <a16:rowId xmlns:a16="http://schemas.microsoft.com/office/drawing/2014/main" val="1333498608"/>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923330"/>
          </a:xfrm>
          <a:prstGeom prst="rect">
            <a:avLst/>
          </a:prstGeom>
        </p:spPr>
        <p:txBody>
          <a:bodyPr>
            <a:spAutoFit/>
          </a:bodyPr>
          <a:lstStyle/>
          <a:p>
            <a:pPr marL="285750" indent="-285750">
              <a:buFont typeface="Arial" panose="020B0604020202020204" pitchFamily="34" charset="0"/>
              <a:buChar char="•"/>
            </a:pPr>
            <a:r>
              <a:rPr lang="en-US" b="1"/>
              <a:t>Compilation result</a:t>
            </a:r>
          </a:p>
          <a:p>
            <a:endParaRPr lang="en-US" b="1"/>
          </a:p>
          <a:p>
            <a:pPr marL="285750" indent="-285750">
              <a:buFont typeface="Arial" panose="020B0604020202020204" pitchFamily="34" charset="0"/>
              <a:buChar char="•"/>
            </a:pPr>
            <a:r>
              <a:rPr lang="en-US" b="1"/>
              <a:t>Compilation time </a:t>
            </a:r>
            <a:endParaRPr lang="en-US"/>
          </a:p>
        </p:txBody>
      </p:sp>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Tree>
    <p:extLst>
      <p:ext uri="{BB962C8B-B14F-4D97-AF65-F5344CB8AC3E}">
        <p14:creationId xmlns:p14="http://schemas.microsoft.com/office/powerpoint/2010/main" val="388439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369332"/>
          </a:xfrm>
          <a:prstGeom prst="rect">
            <a:avLst/>
          </a:prstGeom>
        </p:spPr>
        <p:txBody>
          <a:bodyPr>
            <a:spAutoFit/>
          </a:bodyPr>
          <a:lstStyle/>
          <a:p>
            <a:pPr marL="285750" indent="-285750">
              <a:buFont typeface="Arial" panose="020B0604020202020204" pitchFamily="34" charset="0"/>
              <a:buChar char="•"/>
            </a:pPr>
            <a:r>
              <a:rPr lang="en-US" b="1"/>
              <a:t>Resource usage</a:t>
            </a:r>
          </a:p>
        </p:txBody>
      </p:sp>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Tree>
    <p:extLst>
      <p:ext uri="{BB962C8B-B14F-4D97-AF65-F5344CB8AC3E}">
        <p14:creationId xmlns:p14="http://schemas.microsoft.com/office/powerpoint/2010/main" val="19935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due to the complexity of program synthesis problem,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700203"/>
            <a:ext cx="9527060"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will find the optimal resources usage, with smaller depth and width</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Future direction</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888399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Fill in ‘hot’ holes region to speed up synthesis time</a:t>
            </a:r>
          </a:p>
          <a:p>
            <a:endParaRPr lang="en-US" sz="2800" dirty="0"/>
          </a:p>
          <a:p>
            <a:pPr marL="285750" indent="-285750">
              <a:buFont typeface="Arial" panose="020B0604020202020204" pitchFamily="34" charset="0"/>
              <a:buChar char="•"/>
            </a:pPr>
            <a:r>
              <a:rPr lang="en-US" sz="2800" dirty="0"/>
              <a:t>Address other resource constraints like memory usage which depends on the workload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network programs with bounded inaccuracy over a packet trace</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Tree>
    <p:extLst>
      <p:ext uri="{BB962C8B-B14F-4D97-AF65-F5344CB8AC3E}">
        <p14:creationId xmlns:p14="http://schemas.microsoft.com/office/powerpoint/2010/main" val="13857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9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a:solidFill>
                  <a:srgbClr val="0000FF"/>
                </a:solidFill>
                <a:latin typeface="Calibri"/>
              </a:rPr>
              <a:t>Why developing fast programs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0206318" cy="5262979"/>
          </a:xfrm>
          <a:prstGeom prst="rect">
            <a:avLst/>
          </a:prstGeom>
        </p:spPr>
        <p:txBody>
          <a:bodyPr wrap="square">
            <a:spAutoFit/>
          </a:bodyPr>
          <a:lstStyle/>
          <a:p>
            <a:pPr marL="457200"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Code generation using an optimized compiler.  But, engineering an optimized compiler takes a long time.</a:t>
            </a:r>
          </a:p>
          <a:p>
            <a:endParaRPr lang="en-US" sz="2800" dirty="0"/>
          </a:p>
          <a:p>
            <a:endParaRPr lang="en-US" sz="2800" dirty="0"/>
          </a:p>
          <a:p>
            <a:endParaRPr lang="en-US" sz="2800" dirty="0"/>
          </a:p>
        </p:txBody>
      </p:sp>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3"/>
          <a:stretch>
            <a:fillRect/>
          </a:stretch>
        </p:blipFill>
        <p:spPr>
          <a:xfrm>
            <a:off x="1543478" y="1675987"/>
            <a:ext cx="2557594" cy="1941697"/>
          </a:xfrm>
          <a:prstGeom prst="rect">
            <a:avLst/>
          </a:prstGeom>
        </p:spPr>
      </p:pic>
      <p:grpSp>
        <p:nvGrpSpPr>
          <p:cNvPr id="6" name="Group 5">
            <a:extLst>
              <a:ext uri="{FF2B5EF4-FFF2-40B4-BE49-F238E27FC236}">
                <a16:creationId xmlns:a16="http://schemas.microsoft.com/office/drawing/2014/main" id="{3959CA68-40BA-2D46-BEA3-3775C8E650DA}"/>
              </a:ext>
            </a:extLst>
          </p:cNvPr>
          <p:cNvGrpSpPr/>
          <p:nvPr/>
        </p:nvGrpSpPr>
        <p:grpSpPr>
          <a:xfrm>
            <a:off x="3915754" y="16759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4"/>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19722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5"/>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sp>
        <p:nvSpPr>
          <p:cNvPr id="13" name="Rectangle 12">
            <a:extLst>
              <a:ext uri="{FF2B5EF4-FFF2-40B4-BE49-F238E27FC236}">
                <a16:creationId xmlns:a16="http://schemas.microsoft.com/office/drawing/2014/main" id="{C1310AF8-34F3-B846-8E0E-586F759D2A3C}"/>
              </a:ext>
            </a:extLst>
          </p:cNvPr>
          <p:cNvSpPr/>
          <p:nvPr/>
        </p:nvSpPr>
        <p:spPr>
          <a:xfrm>
            <a:off x="1460830" y="5217570"/>
            <a:ext cx="8301318" cy="369332"/>
          </a:xfrm>
          <a:prstGeom prst="rect">
            <a:avLst/>
          </a:prstGeom>
        </p:spPr>
        <p:txBody>
          <a:bodyPr wrap="square">
            <a:spAutoFit/>
          </a:bodyPr>
          <a:lstStyle/>
          <a:p>
            <a:r>
              <a:rPr lang="en-US" dirty="0">
                <a:latin typeface="LinLibertineT"/>
              </a:rPr>
              <a:t>A. D. Robison. (2001) Impact of Economics on Compiler Optimization. </a:t>
            </a:r>
            <a:endParaRPr lang="en-US" dirty="0">
              <a:effectLst/>
            </a:endParaRPr>
          </a:p>
        </p:txBody>
      </p:sp>
    </p:spTree>
    <p:extLst>
      <p:ext uri="{BB962C8B-B14F-4D97-AF65-F5344CB8AC3E}">
        <p14:creationId xmlns:p14="http://schemas.microsoft.com/office/powerpoint/2010/main" val="147038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Solution: Use program synthesis to generate code</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549774"/>
            <a:ext cx="10523838" cy="523220"/>
          </a:xfrm>
          <a:prstGeom prst="rect">
            <a:avLst/>
          </a:prstGeom>
        </p:spPr>
        <p:txBody>
          <a:bodyPr wrap="square">
            <a:spAutoFit/>
          </a:bodyPr>
          <a:lstStyle/>
          <a:p>
            <a:pPr marL="457200" indent="-457200">
              <a:buFont typeface="Arial" panose="020B0604020202020204" pitchFamily="34" charset="0"/>
              <a:buChar char="•"/>
            </a:pPr>
            <a:r>
              <a:rPr lang="en-US" sz="2800" dirty="0"/>
              <a:t>Automatically construct a program that satisfy given specification.</a:t>
            </a:r>
          </a:p>
        </p:txBody>
      </p:sp>
      <p:pic>
        <p:nvPicPr>
          <p:cNvPr id="6" name="Picture 5">
            <a:extLst>
              <a:ext uri="{FF2B5EF4-FFF2-40B4-BE49-F238E27FC236}">
                <a16:creationId xmlns:a16="http://schemas.microsoft.com/office/drawing/2014/main" id="{9C07811F-72D7-8D4F-94DA-5254A388ED03}"/>
              </a:ext>
            </a:extLst>
          </p:cNvPr>
          <p:cNvPicPr>
            <a:picLocks noChangeAspect="1"/>
          </p:cNvPicPr>
          <p:nvPr/>
        </p:nvPicPr>
        <p:blipFill>
          <a:blip r:embed="rId3"/>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90293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p:txBody>
          <a:bodyPr>
            <a:normAutofit/>
          </a:bodyPr>
          <a:lstStyle/>
          <a:p>
            <a:r>
              <a:rPr lang="en-US">
                <a:solidFill>
                  <a:srgbClr val="0000FF"/>
                </a:solidFill>
                <a:latin typeface="Calibri"/>
              </a:rPr>
              <a:t>Classical solution to optimized code</a:t>
            </a:r>
          </a:p>
        </p:txBody>
      </p:sp>
      <p:sp>
        <p:nvSpPr>
          <p:cNvPr id="3" name="Content Placeholder 2">
            <a:extLst>
              <a:ext uri="{FF2B5EF4-FFF2-40B4-BE49-F238E27FC236}">
                <a16:creationId xmlns:a16="http://schemas.microsoft.com/office/drawing/2014/main" id="{98B9C12B-4695-BC42-A3A2-CAB6804AF8DF}"/>
              </a:ext>
            </a:extLst>
          </p:cNvPr>
          <p:cNvSpPr>
            <a:spLocks noGrp="1"/>
          </p:cNvSpPr>
          <p:nvPr>
            <p:ph idx="1"/>
          </p:nvPr>
        </p:nvSpPr>
        <p:spPr>
          <a:xfrm>
            <a:off x="838200" y="3429000"/>
            <a:ext cx="10515600" cy="4351338"/>
          </a:xfrm>
        </p:spPr>
        <p:txBody>
          <a:bodyPr/>
          <a:lstStyle/>
          <a:p>
            <a:endParaRPr lang="en-US"/>
          </a:p>
          <a:p>
            <a:r>
              <a:rPr lang="en-US"/>
              <a:t>But, engineering an optimized compiler takes a long time.</a:t>
            </a:r>
          </a:p>
          <a:p>
            <a:endParaRPr lang="en-US"/>
          </a:p>
          <a:p>
            <a:r>
              <a:rPr lang="en-US"/>
              <a:t>Solution: Use program synthesis to build code generators for programmable network devices</a:t>
            </a:r>
          </a:p>
          <a:p>
            <a:endParaRPr lang="en-US"/>
          </a:p>
          <a:p>
            <a:endParaRPr lang="en-US"/>
          </a:p>
        </p:txBody>
      </p:sp>
      <p:sp>
        <p:nvSpPr>
          <p:cNvPr id="4" name="Rectangle 3">
            <a:extLst>
              <a:ext uri="{FF2B5EF4-FFF2-40B4-BE49-F238E27FC236}">
                <a16:creationId xmlns:a16="http://schemas.microsoft.com/office/drawing/2014/main" id="{A72E95A3-B2B4-0A4F-93BC-24B83FAEB63C}"/>
              </a:ext>
            </a:extLst>
          </p:cNvPr>
          <p:cNvSpPr/>
          <p:nvPr/>
        </p:nvSpPr>
        <p:spPr>
          <a:xfrm>
            <a:off x="838200" y="2085132"/>
            <a:ext cx="9718623" cy="1815882"/>
          </a:xfrm>
          <a:prstGeom prst="rect">
            <a:avLst/>
          </a:prstGeom>
        </p:spPr>
        <p:txBody>
          <a:bodyPr wrap="non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Code generation using an optimized compiler</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82568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Why program synthesis for code generation?</a:t>
            </a:r>
            <a:endParaRPr lang="en-US"/>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Small programs</a:t>
            </a:r>
          </a:p>
          <a:p>
            <a:endParaRPr lang="en-US" sz="3200" dirty="0"/>
          </a:p>
          <a:p>
            <a:r>
              <a:rPr lang="en-US" sz="3200" dirty="0"/>
              <a:t>More and more mature open-source synthesis tools emerge</a:t>
            </a:r>
          </a:p>
          <a:p>
            <a:endParaRPr lang="en-US" sz="3200" dirty="0"/>
          </a:p>
          <a:p>
            <a:r>
              <a:rPr lang="en-US" sz="3200" dirty="0"/>
              <a:t>Synthesis benchmarks and competitions</a:t>
            </a:r>
          </a:p>
          <a:p>
            <a:endParaRPr lang="en-US" sz="3200" dirty="0"/>
          </a:p>
          <a:p>
            <a:r>
              <a:rPr lang="en-US" sz="3200" dirty="0"/>
              <a:t>Packet-processing programs are stable and don’t change that often, so long synthesis times are not as much of a concern.</a:t>
            </a:r>
          </a:p>
        </p:txBody>
      </p:sp>
      <p:pic>
        <p:nvPicPr>
          <p:cNvPr id="5" name="Picture 4">
            <a:extLst>
              <a:ext uri="{FF2B5EF4-FFF2-40B4-BE49-F238E27FC236}">
                <a16:creationId xmlns:a16="http://schemas.microsoft.com/office/drawing/2014/main" id="{5CE4F659-7862-8C4F-9F9A-AF124533121A}"/>
              </a:ext>
            </a:extLst>
          </p:cNvPr>
          <p:cNvPicPr>
            <a:picLocks noChangeAspect="1"/>
          </p:cNvPicPr>
          <p:nvPr/>
        </p:nvPicPr>
        <p:blipFill>
          <a:blip r:embed="rId3"/>
          <a:stretch>
            <a:fillRect/>
          </a:stretch>
        </p:blipFill>
        <p:spPr>
          <a:xfrm>
            <a:off x="8616779" y="3675608"/>
            <a:ext cx="1917871" cy="1315955"/>
          </a:xfrm>
          <a:prstGeom prst="rect">
            <a:avLst/>
          </a:prstGeom>
        </p:spPr>
      </p:pic>
    </p:spTree>
    <p:extLst>
      <p:ext uri="{BB962C8B-B14F-4D97-AF65-F5344CB8AC3E}">
        <p14:creationId xmlns:p14="http://schemas.microsoft.com/office/powerpoint/2010/main" val="23077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Program Synthesis</a:t>
            </a:r>
          </a:p>
        </p:txBody>
      </p:sp>
      <p:sp>
        <p:nvSpPr>
          <p:cNvPr id="3" name="Rectangle 2">
            <a:extLst>
              <a:ext uri="{FF2B5EF4-FFF2-40B4-BE49-F238E27FC236}">
                <a16:creationId xmlns:a16="http://schemas.microsoft.com/office/drawing/2014/main" id="{F8DE130A-C8B4-4D48-BC83-BE171477F741}"/>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pic>
        <p:nvPicPr>
          <p:cNvPr id="5" name="Picture 4">
            <a:extLst>
              <a:ext uri="{FF2B5EF4-FFF2-40B4-BE49-F238E27FC236}">
                <a16:creationId xmlns:a16="http://schemas.microsoft.com/office/drawing/2014/main" id="{6ADDFC2C-D6CB-9945-8AC8-AE0123E01DEA}"/>
              </a:ext>
            </a:extLst>
          </p:cNvPr>
          <p:cNvPicPr>
            <a:picLocks noChangeAspect="1"/>
          </p:cNvPicPr>
          <p:nvPr/>
        </p:nvPicPr>
        <p:blipFill>
          <a:blip r:embed="rId3"/>
          <a:stretch>
            <a:fillRect/>
          </a:stretch>
        </p:blipFill>
        <p:spPr>
          <a:xfrm>
            <a:off x="6787979" y="2827050"/>
            <a:ext cx="4127500" cy="2832100"/>
          </a:xfrm>
          <a:prstGeom prst="rect">
            <a:avLst/>
          </a:prstGeom>
        </p:spPr>
      </p:pic>
      <p:pic>
        <p:nvPicPr>
          <p:cNvPr id="6" name="Picture 5">
            <a:extLst>
              <a:ext uri="{FF2B5EF4-FFF2-40B4-BE49-F238E27FC236}">
                <a16:creationId xmlns:a16="http://schemas.microsoft.com/office/drawing/2014/main" id="{6B15F734-4564-A146-B853-01E6C088E899}"/>
              </a:ext>
            </a:extLst>
          </p:cNvPr>
          <p:cNvPicPr>
            <a:picLocks noChangeAspect="1"/>
          </p:cNvPicPr>
          <p:nvPr/>
        </p:nvPicPr>
        <p:blipFill>
          <a:blip r:embed="rId4"/>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290600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679649" y="3498415"/>
            <a:ext cx="3658053" cy="1118127"/>
          </a:xfrm>
          <a:prstGeom prst="rect">
            <a:avLst/>
          </a:prstGeom>
          <a:noFill/>
        </p:spPr>
        <p:txBody>
          <a:bodyPr wrap="none" rtlCol="0">
            <a:spAutoFit/>
          </a:bodyPr>
          <a:lstStyle/>
          <a:p>
            <a:r>
              <a:rPr lang="en-US" sz="3333" b="1" dirty="0"/>
              <a:t>Feasible</a:t>
            </a:r>
            <a:r>
              <a:rPr lang="en-US" sz="3333" dirty="0"/>
              <a:t> sketch with</a:t>
            </a:r>
          </a:p>
          <a:p>
            <a:r>
              <a:rPr lang="en-US" sz="3333" dirty="0"/>
              <a:t>hole set to 2</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660697" y="3534958"/>
            <a:ext cx="4536050" cy="1118127"/>
          </a:xfrm>
          <a:prstGeom prst="rect">
            <a:avLst/>
          </a:prstGeom>
          <a:noFill/>
        </p:spPr>
        <p:txBody>
          <a:bodyPr wrap="none" rtlCol="0">
            <a:spAutoFit/>
          </a:bodyPr>
          <a:lstStyle/>
          <a:p>
            <a:r>
              <a:rPr lang="en-US" sz="3333" b="1" dirty="0"/>
              <a:t>Infeasible</a:t>
            </a:r>
            <a:r>
              <a:rPr lang="en-US" sz="3333" dirty="0"/>
              <a:t> sketch; no </a:t>
            </a:r>
          </a:p>
          <a:p>
            <a:r>
              <a:rPr lang="en-US" sz="3333" dirty="0"/>
              <a:t>possible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x*5;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734467" y="1168644"/>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&lt;&lt; ??(2) + x;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8013007" y="11442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&lt;&lt; ??(2);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Sketch</a:t>
            </a:r>
          </a:p>
        </p:txBody>
      </p:sp>
      <p:sp>
        <p:nvSpPr>
          <p:cNvPr id="16" name="Title 1">
            <a:extLst>
              <a:ext uri="{FF2B5EF4-FFF2-40B4-BE49-F238E27FC236}">
                <a16:creationId xmlns:a16="http://schemas.microsoft.com/office/drawing/2014/main" id="{6F2C5E14-C986-A04C-A366-3A24A0CA88E9}"/>
              </a:ext>
            </a:extLst>
          </p:cNvPr>
          <p:cNvSpPr txBox="1">
            <a:spLocks/>
          </p:cNvSpPr>
          <p:nvPr/>
        </p:nvSpPr>
        <p:spPr>
          <a:xfrm>
            <a:off x="270934" y="4834195"/>
            <a:ext cx="119210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given the partial 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13336</TotalTime>
  <Words>4746</Words>
  <Application>Microsoft Macintosh PowerPoint</Application>
  <PresentationFormat>Widescreen</PresentationFormat>
  <Paragraphs>498</Paragraphs>
  <Slides>25</Slides>
  <Notes>25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LinLibertineT</vt:lpstr>
      <vt:lpstr>Arial</vt:lpstr>
      <vt:lpstr>Calibri</vt:lpstr>
      <vt:lpstr>Calibri Light</vt:lpstr>
      <vt:lpstr>Cambria Math</vt:lpstr>
      <vt:lpstr>Office Theme</vt:lpstr>
      <vt:lpstr>Autogenerating fast packet-processing code using program synthesis</vt:lpstr>
      <vt:lpstr>Programming network devices today</vt:lpstr>
      <vt:lpstr>Programming network devices today</vt:lpstr>
      <vt:lpstr>Why developing fast programs hard?</vt:lpstr>
      <vt:lpstr>PowerPoint Presentation</vt:lpstr>
      <vt:lpstr>Classical solution to optimized code</vt:lpstr>
      <vt:lpstr>Why program synthesis for code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96</cp:revision>
  <dcterms:created xsi:type="dcterms:W3CDTF">2019-10-08T15:17:24Z</dcterms:created>
  <dcterms:modified xsi:type="dcterms:W3CDTF">2019-11-07T16:45:46Z</dcterms:modified>
</cp:coreProperties>
</file>